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21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3" r:id="rId35"/>
    <p:sldId id="294" r:id="rId36"/>
    <p:sldId id="296" r:id="rId37"/>
    <p:sldId id="297" r:id="rId38"/>
    <p:sldId id="298" r:id="rId39"/>
    <p:sldId id="300" r:id="rId40"/>
    <p:sldId id="301" r:id="rId41"/>
    <p:sldId id="302" r:id="rId42"/>
    <p:sldId id="304" r:id="rId43"/>
    <p:sldId id="306" r:id="rId44"/>
    <p:sldId id="307" r:id="rId45"/>
    <p:sldId id="309" r:id="rId46"/>
    <p:sldId id="308" r:id="rId47"/>
    <p:sldId id="312" r:id="rId48"/>
    <p:sldId id="314" r:id="rId49"/>
    <p:sldId id="315" r:id="rId50"/>
    <p:sldId id="318" r:id="rId51"/>
    <p:sldId id="319" r:id="rId52"/>
    <p:sldId id="32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er, Kelley Michelle" initials="FKM" lastIdx="12" clrIdx="0">
    <p:extLst>
      <p:ext uri="{19B8F6BF-5375-455C-9EA6-DF929625EA0E}">
        <p15:presenceInfo xmlns:p15="http://schemas.microsoft.com/office/powerpoint/2012/main" userId="S-1-5-21-1085031214-1292428093-527237240-219034" providerId="AD"/>
      </p:ext>
    </p:extLst>
  </p:cmAuthor>
  <p:cmAuthor id="2" name="Kaci Lacy" initials="KL" lastIdx="1" clrIdx="1">
    <p:extLst>
      <p:ext uri="{19B8F6BF-5375-455C-9EA6-DF929625EA0E}">
        <p15:presenceInfo xmlns:p15="http://schemas.microsoft.com/office/powerpoint/2012/main" userId="d913514cb38a1dd3" providerId="Windows Live"/>
      </p:ext>
    </p:extLst>
  </p:cmAuthor>
  <p:cmAuthor id="3" name="Lagone, Emma C." initials="LEC" lastIdx="1" clrIdx="2">
    <p:extLst>
      <p:ext uri="{19B8F6BF-5375-455C-9EA6-DF929625EA0E}">
        <p15:presenceInfo xmlns:p15="http://schemas.microsoft.com/office/powerpoint/2012/main" userId="S-1-5-21-1085031214-1292428093-527237240-1953013" providerId="AD"/>
      </p:ext>
    </p:extLst>
  </p:cmAuthor>
  <p:cmAuthor id="4" name="Quickery, Ariel" initials="QA" lastIdx="1" clrIdx="3">
    <p:extLst>
      <p:ext uri="{19B8F6BF-5375-455C-9EA6-DF929625EA0E}">
        <p15:presenceInfo xmlns:p15="http://schemas.microsoft.com/office/powerpoint/2012/main" userId="S-1-5-21-1085031214-1292428093-527237240-14288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68" y="4965759"/>
            <a:ext cx="2202379" cy="12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3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9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2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0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3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3DD4B4-E3EF-479A-8952-732B7FA6629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4" y="5555411"/>
            <a:ext cx="1160690" cy="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8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D4B4-E3EF-479A-8952-732B7FA6629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3DD4B4-E3EF-479A-8952-732B7FA6629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B5AB25-8795-438E-B417-FFB0AE8072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4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ncrad.org/resource/allftd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rad.org/resource/allftd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youtube.com/watch?v=Ir3dFI6oz3U&amp;feature=youtu.b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its.iu.edu/allftd" TargetMode="External"/><Relationship Id="rId2" Type="http://schemas.openxmlformats.org/officeDocument/2006/relationships/hyperlink" Target="https://redcap.uits.iu.edu/surveys/?s=MTPYR4EY4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ncrad.org/resource/allftd.html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rad.org/resource/allftd.html" TargetMode="Externa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ncrad.org/friday_blood_draws.html" TargetMode="External"/><Relationship Id="rId4" Type="http://schemas.openxmlformats.org/officeDocument/2006/relationships/hyperlink" Target="https://ncrad.org/holiday_closures.html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jndelay@iu.edu" TargetMode="External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hyperlink" Target="mailto:lindsey2@iu.edu" TargetMode="External"/><Relationship Id="rId4" Type="http://schemas.openxmlformats.org/officeDocument/2006/relationships/hyperlink" Target="mailto:aquicker@iu.ed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ALLFTD New Coordinator Training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4" t="11335" r="1"/>
          <a:stretch/>
        </p:blipFill>
        <p:spPr>
          <a:xfrm>
            <a:off x="1205633" y="471578"/>
            <a:ext cx="9847235" cy="35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Specimen Labels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Types of labels</a:t>
            </a:r>
          </a:p>
          <a:p>
            <a:pPr algn="ctr"/>
            <a:r>
              <a:rPr lang="en-US" sz="3200" dirty="0" smtClean="0"/>
              <a:t>How to label tubes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27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45971" y="-507320"/>
            <a:ext cx="10058400" cy="1449387"/>
          </a:xfrm>
        </p:spPr>
        <p:txBody>
          <a:bodyPr/>
          <a:lstStyle/>
          <a:p>
            <a:r>
              <a:rPr lang="en-US" b="1" dirty="0" smtClean="0"/>
              <a:t>Three Label Types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64" y="1067057"/>
            <a:ext cx="8578379" cy="47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32314" y="-550862"/>
            <a:ext cx="10058400" cy="1449387"/>
          </a:xfrm>
        </p:spPr>
        <p:txBody>
          <a:bodyPr/>
          <a:lstStyle/>
          <a:p>
            <a:r>
              <a:rPr lang="en-US" b="1" dirty="0" smtClean="0"/>
              <a:t>Kit Number Labels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63020" y="859471"/>
            <a:ext cx="6692809" cy="5258299"/>
          </a:xfrm>
        </p:spPr>
        <p:txBody>
          <a:bodyPr>
            <a:noAutofit/>
          </a:bodyPr>
          <a:lstStyle/>
          <a:p>
            <a:r>
              <a:rPr lang="en-US" sz="2300" dirty="0"/>
              <a:t>Used to track patient samples and provide quality assurance – Will be placed on the following locations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Biological Sample and Shipment Notification Form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C00000"/>
                </a:solidFill>
              </a:rPr>
              <a:t>(IF COLLECTED) </a:t>
            </a:r>
            <a:r>
              <a:rPr lang="en-US" sz="2300" dirty="0" smtClean="0"/>
              <a:t>CSF </a:t>
            </a:r>
            <a:r>
              <a:rPr lang="en-US" sz="2300" dirty="0"/>
              <a:t>Sample and Shipment Notification </a:t>
            </a:r>
            <a:r>
              <a:rPr lang="en-US" sz="2300" dirty="0" smtClean="0"/>
              <a:t>Form*</a:t>
            </a:r>
            <a:endParaRPr lang="en-US" sz="2300" dirty="0">
              <a:solidFill>
                <a:srgbClr val="C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Outside of the biohazard bag that houses the </a:t>
            </a:r>
            <a:r>
              <a:rPr lang="en-US" sz="2300" dirty="0" smtClean="0"/>
              <a:t>PBMC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Cryobox </a:t>
            </a:r>
            <a:r>
              <a:rPr lang="en-US" sz="2300" dirty="0"/>
              <a:t>that houses aliquots during shipping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Outside </a:t>
            </a:r>
            <a:r>
              <a:rPr lang="en-US" sz="2300" dirty="0"/>
              <a:t>of the biohazard bag that houses PAXgene™ tubes and aliquot tubes during shipping process</a:t>
            </a:r>
          </a:p>
          <a:p>
            <a:r>
              <a:rPr lang="en-US" sz="2300" dirty="0" smtClean="0"/>
              <a:t>*CSF </a:t>
            </a:r>
            <a:r>
              <a:rPr lang="en-US" sz="2300" dirty="0"/>
              <a:t>samples will have a different kit number label than the blood collection specimens</a:t>
            </a:r>
          </a:p>
          <a:p>
            <a:endParaRPr lang="en-US" sz="2300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sz="half" idx="4294967295"/>
          </p:nvPr>
        </p:nvSpPr>
        <p:spPr>
          <a:xfrm>
            <a:off x="457200" y="1491343"/>
            <a:ext cx="3865563" cy="38147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/>
          </a:p>
          <a:p>
            <a:pPr algn="ctr"/>
            <a:r>
              <a:rPr lang="en-US" sz="4500" dirty="0" smtClean="0"/>
              <a:t>Kit Number</a:t>
            </a:r>
          </a:p>
          <a:p>
            <a:pPr algn="ctr"/>
            <a:endParaRPr lang="en-US" sz="4500" dirty="0" smtClean="0"/>
          </a:p>
          <a:p>
            <a:pPr algn="ctr"/>
            <a:endParaRPr lang="en-US" sz="4500" dirty="0"/>
          </a:p>
          <a:p>
            <a:pPr algn="ctr"/>
            <a:r>
              <a:rPr lang="en-US" sz="4500" dirty="0" smtClean="0"/>
              <a:t>302326</a:t>
            </a:r>
          </a:p>
          <a:p>
            <a:pPr algn="ctr"/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4127" y="2666909"/>
            <a:ext cx="1131707" cy="12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-376691"/>
            <a:ext cx="10058400" cy="1449387"/>
          </a:xfrm>
        </p:spPr>
        <p:txBody>
          <a:bodyPr/>
          <a:lstStyle/>
          <a:p>
            <a:r>
              <a:rPr lang="en-US" b="1" dirty="0" smtClean="0"/>
              <a:t>Site and RAVE ID Label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93244" y="1558985"/>
            <a:ext cx="6809277" cy="4519159"/>
          </a:xfrm>
        </p:spPr>
        <p:txBody>
          <a:bodyPr>
            <a:normAutofit lnSpcReduction="10000"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800" dirty="0"/>
              <a:t>Subjects will be identified by their site ID and RAVE #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800" dirty="0"/>
              <a:t>The RAVE # may only be available shortly before the visit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800" dirty="0"/>
              <a:t>Sites will be responsible for handwriting this onto the provided labels</a:t>
            </a:r>
          </a:p>
          <a:p>
            <a:pPr marL="460375" lvl="1" indent="-260350"/>
            <a:r>
              <a:rPr lang="en-US" sz="2800" dirty="0"/>
              <a:t>Must use a fine point marker </a:t>
            </a:r>
          </a:p>
          <a:p>
            <a:pPr marL="460375" lvl="1" indent="-260350"/>
            <a:r>
              <a:rPr lang="en-US" sz="2800" dirty="0"/>
              <a:t>Write information on label prior to adhering to tube</a:t>
            </a:r>
          </a:p>
          <a:p>
            <a:pPr marL="460375" lvl="1" indent="-260350"/>
            <a:r>
              <a:rPr lang="en-US" sz="2800" dirty="0"/>
              <a:t>Will be placed on all collection tubes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778" y="1653515"/>
            <a:ext cx="3749040" cy="3431709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Site ID: 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RAVE #: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___________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00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-343566"/>
            <a:ext cx="10058400" cy="1449387"/>
          </a:xfrm>
        </p:spPr>
        <p:txBody>
          <a:bodyPr/>
          <a:lstStyle/>
          <a:p>
            <a:r>
              <a:rPr lang="en-US" b="1" dirty="0" smtClean="0"/>
              <a:t>Collection Tubes - Blood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68758" y="1259368"/>
            <a:ext cx="5380562" cy="478214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Label 1: Collection Tube Label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544976" y="1259368"/>
            <a:ext cx="4937125" cy="402272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Label 2: Site and RAVE ID Label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722" y="5953186"/>
            <a:ext cx="949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All collection tubes will have two labels: collection tube label and Site and RAVE ID label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501" y="1870427"/>
            <a:ext cx="1447104" cy="153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327" y="2330571"/>
            <a:ext cx="1876425" cy="18097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051283" y="1334219"/>
            <a:ext cx="3549" cy="43994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1042" y="338119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EDTA Tube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89050" y="3381199"/>
            <a:ext cx="224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Sodium Heparin Tube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93579" y="547562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Serum Tube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74332" y="5475630"/>
            <a:ext cx="168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PAXgene™ Tube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085" y="1870427"/>
            <a:ext cx="1445572" cy="15122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501" y="3947086"/>
            <a:ext cx="1448367" cy="15381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766" y="3947087"/>
            <a:ext cx="1470822" cy="15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9675" y="287338"/>
            <a:ext cx="10058400" cy="823005"/>
          </a:xfrm>
        </p:spPr>
        <p:txBody>
          <a:bodyPr/>
          <a:lstStyle/>
          <a:p>
            <a:pPr algn="ctr"/>
            <a:r>
              <a:rPr lang="en-US" b="1" dirty="0" smtClean="0"/>
              <a:t>Collection Tubes - Blood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33" y="1110343"/>
            <a:ext cx="1550236" cy="429221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31" y="1110343"/>
            <a:ext cx="1613752" cy="436004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28" y="1110343"/>
            <a:ext cx="1630976" cy="436004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84" y="1110343"/>
            <a:ext cx="1619138" cy="438910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23402" y="5595402"/>
            <a:ext cx="1360097" cy="63016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EDTA Tube</a:t>
            </a:r>
            <a:endParaRPr lang="en-US" sz="20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3600936" y="5595402"/>
            <a:ext cx="1687542" cy="64007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Sodium Heparin</a:t>
            </a:r>
            <a:endParaRPr lang="en-US" sz="2000" dirty="0">
              <a:effectLst/>
              <a:latin typeface="Times New Roman" panose="02020603050405020304" pitchFamily="18" charset="0"/>
              <a:ea typeface="PMingLiU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Tube</a:t>
            </a:r>
            <a:endParaRPr lang="en-US" sz="20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5667895" y="5595402"/>
            <a:ext cx="2213042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 anchor="ctr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Serum Determination</a:t>
            </a:r>
            <a:endParaRPr lang="en-US" sz="2000">
              <a:effectLst/>
              <a:latin typeface="Times New Roman" panose="02020603050405020304" pitchFamily="18" charset="0"/>
              <a:ea typeface="PMingLiU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Tube</a:t>
            </a:r>
            <a:endParaRPr lang="en-US" sz="200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8176203" y="5615713"/>
            <a:ext cx="1515499" cy="6197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PAXgene™</a:t>
            </a:r>
            <a:endParaRPr lang="en-US" sz="2000">
              <a:effectLst/>
              <a:latin typeface="Times New Roman" panose="02020603050405020304" pitchFamily="18" charset="0"/>
              <a:ea typeface="PMingLiU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Tube</a:t>
            </a:r>
            <a:endParaRPr lang="en-US" sz="200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0249336" y="2857657"/>
            <a:ext cx="1724217" cy="72210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Collection Tube Label</a:t>
            </a:r>
            <a:endParaRPr lang="en-US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10249336" y="4149925"/>
            <a:ext cx="1724396" cy="721291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Site and RAVE ID Label</a:t>
            </a:r>
            <a:endParaRPr lang="en-US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9282269" y="2915728"/>
            <a:ext cx="818866" cy="605964"/>
          </a:xfrm>
          <a:prstGeom prst="left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9334089" y="4207589"/>
            <a:ext cx="818866" cy="605964"/>
          </a:xfrm>
          <a:prstGeom prst="leftArrow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6840" y="133713"/>
            <a:ext cx="10058400" cy="875726"/>
          </a:xfrm>
        </p:spPr>
        <p:txBody>
          <a:bodyPr/>
          <a:lstStyle/>
          <a:p>
            <a:pPr algn="ctr"/>
            <a:r>
              <a:rPr lang="en-US" b="1" dirty="0" smtClean="0"/>
              <a:t>Aliquot Tube Labels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180802" y="1189823"/>
            <a:ext cx="4604429" cy="4826680"/>
          </a:xfrm>
        </p:spPr>
        <p:txBody>
          <a:bodyPr>
            <a:normAutofit fontScale="77500" lnSpcReduction="20000"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400" dirty="0"/>
              <a:t>Only one label to be placed on ALL aliquot </a:t>
            </a:r>
            <a:r>
              <a:rPr lang="en-US" sz="3400" dirty="0" smtClean="0"/>
              <a:t>tubes</a:t>
            </a:r>
            <a:endParaRPr lang="en-US" sz="3400" dirty="0"/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400" b="1" dirty="0"/>
              <a:t>Plasma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From EDTA tube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400" b="1" dirty="0"/>
              <a:t>Buffy Coat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From EDTA tube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300" b="1" dirty="0"/>
              <a:t>Serum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/>
              <a:t>Serum Tube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400" b="1" dirty="0"/>
              <a:t>CSF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C00000"/>
                </a:solidFill>
              </a:rPr>
              <a:t>(Select Patient </a:t>
            </a:r>
            <a:r>
              <a:rPr lang="en-US" sz="2900" dirty="0" smtClean="0">
                <a:solidFill>
                  <a:srgbClr val="C00000"/>
                </a:solidFill>
              </a:rPr>
              <a:t>Population)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C00000"/>
                </a:solidFill>
              </a:rPr>
              <a:t>Different kit number than blood collection for the same subject at the same visit</a:t>
            </a:r>
            <a:endParaRPr lang="en-US" sz="29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05" y="1225671"/>
            <a:ext cx="2060308" cy="2171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" r="2962" b="3240"/>
          <a:stretch/>
        </p:blipFill>
        <p:spPr>
          <a:xfrm>
            <a:off x="3134814" y="3681812"/>
            <a:ext cx="2094240" cy="2194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958" y="1225671"/>
            <a:ext cx="2093096" cy="217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05" y="3681812"/>
            <a:ext cx="2191580" cy="22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801233"/>
          </a:xfrm>
        </p:spPr>
        <p:txBody>
          <a:bodyPr/>
          <a:lstStyle/>
          <a:p>
            <a:r>
              <a:rPr lang="en-US" b="1" dirty="0" smtClean="0"/>
              <a:t>Labeling Biologic Samples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74914" y="1561646"/>
            <a:ext cx="5878286" cy="45778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ea typeface="Verdana" pitchFamily="34" charset="0"/>
                <a:cs typeface="Verdana" pitchFamily="34" charset="0"/>
              </a:rPr>
              <a:t>Label all collection and aliquot tubes </a:t>
            </a:r>
            <a:r>
              <a:rPr lang="en-GB" sz="2800" i="1" u="sng" dirty="0">
                <a:ea typeface="Verdana" pitchFamily="34" charset="0"/>
                <a:cs typeface="Verdana" pitchFamily="34" charset="0"/>
              </a:rPr>
              <a:t>before</a:t>
            </a:r>
            <a:r>
              <a:rPr lang="en-GB" sz="2800" dirty="0">
                <a:ea typeface="Verdana" pitchFamily="34" charset="0"/>
                <a:cs typeface="Verdana" pitchFamily="34" charset="0"/>
              </a:rPr>
              <a:t> cooling, collecting, processing or freezing samples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itchFamily="34" charset="0"/>
                <a:cs typeface="Verdana" pitchFamily="34" charset="0"/>
              </a:rPr>
              <a:t>Label 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only </a:t>
            </a:r>
            <a:r>
              <a:rPr lang="en-US" sz="2800" i="1" u="sng" dirty="0">
                <a:ea typeface="Verdana" pitchFamily="34" charset="0"/>
                <a:cs typeface="Verdana" pitchFamily="34" charset="0"/>
              </a:rPr>
              <a:t>1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 subject’s tubes at a time to avoid mix-ups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itchFamily="34" charset="0"/>
                <a:cs typeface="Verdana" pitchFamily="34" charset="0"/>
              </a:rPr>
              <a:t>Wrap 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the label around the tube </a:t>
            </a:r>
            <a:r>
              <a:rPr lang="en-US" sz="2800" i="1" u="sng" dirty="0">
                <a:ea typeface="Verdana" pitchFamily="34" charset="0"/>
                <a:cs typeface="Verdana" pitchFamily="34" charset="0"/>
              </a:rPr>
              <a:t>horizontally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. Label position is important for </a:t>
            </a:r>
            <a:r>
              <a:rPr lang="en-US" sz="2800" i="1" u="sng" dirty="0">
                <a:ea typeface="Verdana" pitchFamily="34" charset="0"/>
                <a:cs typeface="Verdana" pitchFamily="34" charset="0"/>
              </a:rPr>
              <a:t>all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 tube types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itchFamily="34" charset="0"/>
                <a:cs typeface="Verdana" pitchFamily="34" charset="0"/>
              </a:rPr>
              <a:t>Make </a:t>
            </a:r>
            <a:r>
              <a:rPr lang="en-US" sz="2800" dirty="0">
                <a:ea typeface="Verdana" pitchFamily="34" charset="0"/>
                <a:cs typeface="Verdana" pitchFamily="34" charset="0"/>
              </a:rPr>
              <a:t>sure the label is completely adhered by rolling between your fingers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75" y="2460625"/>
            <a:ext cx="4937125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2423" y="293089"/>
            <a:ext cx="10058400" cy="920976"/>
          </a:xfrm>
        </p:spPr>
        <p:txBody>
          <a:bodyPr/>
          <a:lstStyle/>
          <a:p>
            <a:pPr algn="ctr"/>
            <a:r>
              <a:rPr lang="en-US" b="1" dirty="0" smtClean="0"/>
              <a:t>Aliquot Tube Labels</a:t>
            </a:r>
            <a:endParaRPr lang="en-US" b="1" dirty="0"/>
          </a:p>
        </p:txBody>
      </p:sp>
      <p:pic>
        <p:nvPicPr>
          <p:cNvPr id="5" name="Picture 3" descr="C:\Users\abozell\AppData\Local\Microsoft\Windows\Temporary Internet Files\Content.Outlook\J5RTZBIX\photo (3)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45593" r="26426" b="19621"/>
          <a:stretch/>
        </p:blipFill>
        <p:spPr bwMode="auto">
          <a:xfrm rot="5400000">
            <a:off x="1502229" y="2598511"/>
            <a:ext cx="3808413" cy="19986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026" y="2134225"/>
            <a:ext cx="497514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Aliquot tube label only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Please place barcode near cap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One label per tube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 rot="4273721">
            <a:off x="3284024" y="3407289"/>
            <a:ext cx="679675" cy="276999"/>
          </a:xfrm>
          <a:prstGeom prst="rect">
            <a:avLst/>
          </a:prstGeom>
          <a:solidFill>
            <a:srgbClr val="F8F8F8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ALLFTD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Biological Sample and Shipment Notification Forms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“Sample Forms”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24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Training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1700"/>
            <a:ext cx="4657634" cy="4023360"/>
          </a:xfrm>
        </p:spPr>
        <p:txBody>
          <a:bodyPr>
            <a:no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Collection </a:t>
            </a:r>
            <a:r>
              <a:rPr lang="en-US" sz="2400" dirty="0"/>
              <a:t>Overview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Kit </a:t>
            </a:r>
            <a:r>
              <a:rPr lang="en-US" sz="2400" dirty="0" smtClean="0"/>
              <a:t>Requests</a:t>
            </a:r>
            <a:endParaRPr lang="en-US" sz="24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Specimen Labels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Sample Forms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Sample Collection and Processing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Sample Shipping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NCRAD Website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/>
              <a:t>Questions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50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91632" y="501745"/>
            <a:ext cx="49971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Biological Sample and Shipment Notification Form</a:t>
            </a:r>
          </a:p>
          <a:p>
            <a:pPr algn="ctr"/>
            <a:r>
              <a:rPr lang="en-US" sz="2800" b="1" dirty="0" smtClean="0"/>
              <a:t>(Blood)</a:t>
            </a:r>
          </a:p>
          <a:p>
            <a:endParaRPr lang="en-US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Includes expanded blood processing section for both plasma and serum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All aspects of this form must be completed by the study site prior to the samples and sample form being shipped to NCRAD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26" y="78024"/>
            <a:ext cx="6168706" cy="67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4289" y="512631"/>
            <a:ext cx="49971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Biological Sample and Shipment Notification Form</a:t>
            </a:r>
          </a:p>
          <a:p>
            <a:pPr algn="ctr"/>
            <a:r>
              <a:rPr lang="en-US" sz="2800" b="1" dirty="0" smtClean="0"/>
              <a:t>(CSF)</a:t>
            </a:r>
          </a:p>
          <a:p>
            <a:endParaRPr lang="en-US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Includes expanded CSF processing section </a:t>
            </a:r>
            <a:endParaRPr lang="en-US" sz="28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All aspects of this form must be completed by the study site prior to the samples and sample form being shipped to NCRAD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7" y="150273"/>
            <a:ext cx="6163182" cy="67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8717" y="403774"/>
            <a:ext cx="499711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Redraw/Take-Home Sample Form</a:t>
            </a:r>
          </a:p>
          <a:p>
            <a:pPr algn="ctr"/>
            <a:r>
              <a:rPr lang="en-US" sz="3200" b="1" dirty="0" smtClean="0"/>
              <a:t>(PBMC)</a:t>
            </a:r>
          </a:p>
          <a:p>
            <a:endParaRPr lang="en-US" sz="24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Includes collection and shipping directions for local physician </a:t>
            </a:r>
            <a:endParaRPr lang="en-US" sz="28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All aspects of this form must be completed by the study site prior to the samples and sample form being shipped to NCRAD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7" y="185941"/>
            <a:ext cx="5857470" cy="61078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33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3661" y="643260"/>
            <a:ext cx="499711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Redraw/Take-Home Sample Form</a:t>
            </a:r>
          </a:p>
          <a:p>
            <a:pPr algn="ctr"/>
            <a:r>
              <a:rPr lang="en-US" sz="3200" b="1" dirty="0" smtClean="0"/>
              <a:t>(DNA)</a:t>
            </a:r>
          </a:p>
          <a:p>
            <a:endParaRPr lang="en-US" sz="24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Includes collection and shipping directions for local physician </a:t>
            </a:r>
            <a:endParaRPr lang="en-US" sz="28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All aspects of this form must be completed by the study site prior to the samples and sample form being shipped to NCRAD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1" y="167701"/>
            <a:ext cx="5848958" cy="61260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17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Biological Sample and Shipment Notification Forms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dirty="0"/>
              <a:t>A copy of the sample form </a:t>
            </a:r>
            <a:r>
              <a:rPr lang="en-US" sz="3500" i="1" dirty="0"/>
              <a:t>must</a:t>
            </a:r>
            <a:r>
              <a:rPr lang="en-US" sz="3500" dirty="0"/>
              <a:t> be emailed or faxed to NCRAD prior to the date of sample arrival.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/>
              <a:t>Please include sample forms in all shipments of frozen and ambient samples.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/>
              <a:t>Email: </a:t>
            </a:r>
            <a:r>
              <a:rPr lang="en-US" sz="3500" dirty="0" smtClean="0">
                <a:hlinkClick r:id="rId2"/>
              </a:rPr>
              <a:t>alzstudy@iu.edu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7224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Handling/Processing Study Specimens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Draw Order</a:t>
            </a:r>
          </a:p>
          <a:p>
            <a:pPr algn="ctr"/>
            <a:r>
              <a:rPr lang="en-US" sz="2800" dirty="0" smtClean="0"/>
              <a:t>Collection and aliquoting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53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06486" y="-354919"/>
            <a:ext cx="10058400" cy="1449387"/>
          </a:xfrm>
        </p:spPr>
        <p:txBody>
          <a:bodyPr/>
          <a:lstStyle/>
          <a:p>
            <a:r>
              <a:rPr lang="en-US" b="1" dirty="0" smtClean="0"/>
              <a:t>Blood Draw Order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86403" y="1094468"/>
            <a:ext cx="7801882" cy="50909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67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23457" y="-529090"/>
            <a:ext cx="10058400" cy="1449387"/>
          </a:xfrm>
        </p:spPr>
        <p:txBody>
          <a:bodyPr/>
          <a:lstStyle/>
          <a:p>
            <a:r>
              <a:rPr lang="en-US" b="1" dirty="0" smtClean="0"/>
              <a:t>Cryovial Cap Colors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04775"/>
              </p:ext>
            </p:extLst>
          </p:nvPr>
        </p:nvGraphicFramePr>
        <p:xfrm>
          <a:off x="1611349" y="1376595"/>
          <a:ext cx="8127999" cy="4591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298992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179938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89834707"/>
                    </a:ext>
                  </a:extLst>
                </a:gridCol>
              </a:tblGrid>
              <a:tr h="6746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Cap Color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Sample Type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Cap Image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82313"/>
                  </a:ext>
                </a:extLst>
              </a:tr>
              <a:tr h="683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Lavender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Plasma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771998"/>
                  </a:ext>
                </a:extLst>
              </a:tr>
              <a:tr h="683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Buffy Coat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88396"/>
                  </a:ext>
                </a:extLst>
              </a:tr>
              <a:tr h="683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Serum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83798"/>
                  </a:ext>
                </a:extLst>
              </a:tr>
              <a:tr h="683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Orange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CSF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40078"/>
                  </a:ext>
                </a:extLst>
              </a:tr>
              <a:tr h="11805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Residual Aliquot (Plasma, Serum,</a:t>
                      </a:r>
                      <a:r>
                        <a:rPr lang="en-US" sz="2000" baseline="0" dirty="0" smtClean="0"/>
                        <a:t> or CSF)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8164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16"/>
          <a:stretch/>
        </p:blipFill>
        <p:spPr>
          <a:xfrm>
            <a:off x="7966250" y="2116236"/>
            <a:ext cx="585216" cy="567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250" y="2782294"/>
            <a:ext cx="566928" cy="585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250" y="3456078"/>
            <a:ext cx="585216" cy="586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250" y="4172066"/>
            <a:ext cx="566928" cy="566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250" y="4868449"/>
            <a:ext cx="56692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71701"/>
            <a:ext cx="12192000" cy="1449387"/>
          </a:xfrm>
        </p:spPr>
        <p:txBody>
          <a:bodyPr/>
          <a:lstStyle/>
          <a:p>
            <a:pPr algn="ctr"/>
            <a:r>
              <a:rPr lang="en-US" b="1" dirty="0" smtClean="0"/>
              <a:t>Plasma Collection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5762624"/>
            <a:ext cx="10058400" cy="554038"/>
          </a:xfrm>
        </p:spPr>
        <p:txBody>
          <a:bodyPr/>
          <a:lstStyle/>
          <a:p>
            <a:pPr algn="ctr"/>
            <a:r>
              <a:rPr lang="en-US" dirty="0" smtClean="0"/>
              <a:t>Please see the NCRAD tutorial: </a:t>
            </a:r>
            <a:r>
              <a:rPr lang="en-US" dirty="0" smtClean="0">
                <a:hlinkClick r:id="rId2"/>
              </a:rPr>
              <a:t>https://www.ncrad.org/resource/allftd.html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22" y="1077686"/>
            <a:ext cx="6869496" cy="363870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1" y="1349043"/>
            <a:ext cx="4370639" cy="30378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 Box 2111"/>
          <p:cNvSpPr txBox="1">
            <a:spLocks noChangeArrowheads="1"/>
          </p:cNvSpPr>
          <p:nvPr/>
        </p:nvSpPr>
        <p:spPr bwMode="auto">
          <a:xfrm>
            <a:off x="4176984" y="4658266"/>
            <a:ext cx="3838031" cy="90899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 EDTA tubes will yield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approximately 10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lasma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liquots (with </a:t>
            </a: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</a:t>
            </a:r>
            <a:r>
              <a:rPr lang="en-US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residual in blue cap) </a:t>
            </a: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3 </a:t>
            </a:r>
            <a:r>
              <a:rPr lang="en-US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buffy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oats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85"/>
            <a:ext cx="12192000" cy="746805"/>
          </a:xfrm>
        </p:spPr>
        <p:txBody>
          <a:bodyPr/>
          <a:lstStyle/>
          <a:p>
            <a:pPr algn="ctr"/>
            <a:r>
              <a:rPr lang="en-US" b="1" dirty="0" smtClean="0"/>
              <a:t>Buffy Coat Collection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44085" y="1117146"/>
            <a:ext cx="10822045" cy="428216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5648325"/>
            <a:ext cx="10058400" cy="5541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Please see the NCRAD tutorial: </a:t>
            </a:r>
            <a:r>
              <a:rPr lang="en-US" dirty="0" smtClean="0">
                <a:hlinkClick r:id="rId3"/>
              </a:rPr>
              <a:t>https://www.ncrad.org/resource/allftd.html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ALLFTD Study Specimens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130022"/>
              </p:ext>
            </p:extLst>
          </p:nvPr>
        </p:nvGraphicFramePr>
        <p:xfrm>
          <a:off x="3319111" y="1978908"/>
          <a:ext cx="5614737" cy="4082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3433">
                  <a:extLst>
                    <a:ext uri="{9D8B030D-6E8A-4147-A177-3AD203B41FA5}">
                      <a16:colId xmlns:a16="http://schemas.microsoft.com/office/drawing/2014/main" val="2822403836"/>
                    </a:ext>
                  </a:extLst>
                </a:gridCol>
                <a:gridCol w="2281304">
                  <a:extLst>
                    <a:ext uri="{9D8B030D-6E8A-4147-A177-3AD203B41FA5}">
                      <a16:colId xmlns:a16="http://schemas.microsoft.com/office/drawing/2014/main" val="2670636662"/>
                    </a:ext>
                  </a:extLst>
                </a:gridCol>
              </a:tblGrid>
              <a:tr h="990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RAVE </a:t>
                      </a:r>
                      <a:r>
                        <a:rPr lang="en-US" sz="2400" dirty="0" smtClean="0">
                          <a:effectLst/>
                        </a:rPr>
                        <a:t>CYCLE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(ALL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147958"/>
                  </a:ext>
                </a:extLst>
              </a:tr>
              <a:tr h="515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DNA (</a:t>
                      </a:r>
                      <a:r>
                        <a:rPr lang="en-US" sz="2400" dirty="0" smtClean="0">
                          <a:effectLst/>
                        </a:rPr>
                        <a:t>BUFFY</a:t>
                      </a:r>
                      <a:r>
                        <a:rPr lang="en-US" sz="2400" baseline="0" dirty="0" smtClean="0">
                          <a:effectLst/>
                        </a:rPr>
                        <a:t> COAT</a:t>
                      </a:r>
                      <a:r>
                        <a:rPr lang="en-US" sz="2400" dirty="0" smtClean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184097"/>
                  </a:ext>
                </a:extLst>
              </a:tr>
              <a:tr h="515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PLASMA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917947"/>
                  </a:ext>
                </a:extLst>
              </a:tr>
              <a:tr h="515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PBMC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765348"/>
                  </a:ext>
                </a:extLst>
              </a:tr>
              <a:tr h="515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SERUM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750094"/>
                  </a:ext>
                </a:extLst>
              </a:tr>
              <a:tr h="515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RNA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1059947"/>
                  </a:ext>
                </a:extLst>
              </a:tr>
              <a:tr h="515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CSF*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X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78929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869" y="5406380"/>
            <a:ext cx="224388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*Select subjects to donate CSF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72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230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Plasma and Buffy Coat Preparation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1100137"/>
            <a:ext cx="11860497" cy="51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PBMC Collection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1195" y="1845733"/>
            <a:ext cx="4937760" cy="4155018"/>
          </a:xfrm>
        </p:spPr>
        <p:txBody>
          <a:bodyPr/>
          <a:lstStyle/>
          <a:p>
            <a:r>
              <a:rPr lang="en-US" sz="2800" dirty="0"/>
              <a:t>2 x Sodium heparin (green top) BD Vacutainer® (10 ml)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Not processed at site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FF0000"/>
                </a:solidFill>
              </a:rPr>
              <a:t>*NOTE*: Must be shipped </a:t>
            </a:r>
            <a:r>
              <a:rPr lang="en-US" sz="2800" b="1" u="sng" dirty="0">
                <a:solidFill>
                  <a:srgbClr val="FF0000"/>
                </a:solidFill>
              </a:rPr>
              <a:t>AMBIENT</a:t>
            </a:r>
            <a:r>
              <a:rPr lang="en-US" sz="2800" u="sng" dirty="0">
                <a:solidFill>
                  <a:srgbClr val="FF0000"/>
                </a:solidFill>
              </a:rPr>
              <a:t> to NCRAD the day sample is drawn.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Only draw and ship Monday through Thursday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No Friday Draws.</a:t>
            </a:r>
          </a:p>
          <a:p>
            <a:endParaRPr lang="en-US" dirty="0"/>
          </a:p>
        </p:txBody>
      </p:sp>
      <p:pic>
        <p:nvPicPr>
          <p:cNvPr id="5" name="Content Placeholder 4" descr="C:\Users\abozell\AppData\Local\Microsoft\Windows\Temporary Internet Files\Content.Outlook\J5RTZBIX\photo 2 (8)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33711" r="6079" b="34890"/>
          <a:stretch/>
        </p:blipFill>
        <p:spPr bwMode="auto">
          <a:xfrm rot="5400000">
            <a:off x="966919" y="3348171"/>
            <a:ext cx="4155017" cy="11501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99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97280" y="286603"/>
            <a:ext cx="10058400" cy="7278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PBMC Preparation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80" y="1014413"/>
            <a:ext cx="9294495" cy="527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3509" y="-476995"/>
            <a:ext cx="11251745" cy="1449387"/>
          </a:xfrm>
        </p:spPr>
        <p:txBody>
          <a:bodyPr/>
          <a:lstStyle/>
          <a:p>
            <a:pPr algn="ctr"/>
            <a:r>
              <a:rPr lang="en-US" b="1" dirty="0" smtClean="0"/>
              <a:t>Serum Collection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155" y="1477896"/>
            <a:ext cx="5760100" cy="407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561046" y="3010584"/>
            <a:ext cx="4515600" cy="766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6351" b="10769"/>
          <a:stretch/>
        </p:blipFill>
        <p:spPr>
          <a:xfrm>
            <a:off x="1165396" y="2036488"/>
            <a:ext cx="4421518" cy="1414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5397" y="3614743"/>
            <a:ext cx="442151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(Immediately after blood draw – pictured above)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*Please note: After standing at room temperature for 30 minutes, blood will be clotted and immobile**</a:t>
            </a:r>
          </a:p>
        </p:txBody>
      </p:sp>
    </p:spTree>
    <p:extLst>
      <p:ext uri="{BB962C8B-B14F-4D97-AF65-F5344CB8AC3E}">
        <p14:creationId xmlns:p14="http://schemas.microsoft.com/office/powerpoint/2010/main" val="15696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97280" y="286604"/>
            <a:ext cx="10058400" cy="675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Serum Preparation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42" y="1123949"/>
            <a:ext cx="10125075" cy="5120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5680" y="5486400"/>
            <a:ext cx="874395" cy="781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97781"/>
            <a:ext cx="12192000" cy="1449387"/>
          </a:xfrm>
        </p:spPr>
        <p:txBody>
          <a:bodyPr/>
          <a:lstStyle/>
          <a:p>
            <a:pPr algn="ctr"/>
            <a:r>
              <a:rPr lang="en-US" b="1" dirty="0" smtClean="0"/>
              <a:t>RNA Collection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4118" y="1051606"/>
            <a:ext cx="10058400" cy="402272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www.youtube.com/watch?v=Ir3dFI6oz3U&amp;feature=youtu.be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Documented within ALLFTD MOP for site staff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Released by </a:t>
            </a:r>
            <a:r>
              <a:rPr lang="en-US" sz="2400" dirty="0" err="1" smtClean="0"/>
              <a:t>PreAnalytix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83788" y="4108516"/>
            <a:ext cx="3273116" cy="6973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632" y="2820612"/>
            <a:ext cx="979589" cy="3273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26" y="2820611"/>
            <a:ext cx="3773809" cy="3273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1967221" y="3949323"/>
            <a:ext cx="1537979" cy="421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77223" y="3949323"/>
            <a:ext cx="1643319" cy="421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97280" y="286604"/>
            <a:ext cx="10058400" cy="6944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RNA Preparation </a:t>
            </a:r>
            <a:endParaRPr lang="en-US" b="1" dirty="0"/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02" y="981076"/>
            <a:ext cx="9317355" cy="50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CSF Collection and Processing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Select subjects only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67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Pre-Ice CSF Cryovials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Helpful 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Keep as organized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Pre-label </a:t>
            </a:r>
            <a:r>
              <a:rPr lang="en-US" sz="3200" dirty="0"/>
              <a:t>prior to adding cryovials in </a:t>
            </a:r>
            <a:r>
              <a:rPr lang="en-US" sz="3200" dirty="0" smtClean="0"/>
              <a:t>wet </a:t>
            </a:r>
            <a:r>
              <a:rPr lang="en-US" sz="3200" dirty="0"/>
              <a:t>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Pre-ice all cryovials included in kit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06" y="1846263"/>
            <a:ext cx="3166826" cy="4022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85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97280" y="286604"/>
            <a:ext cx="10058400" cy="732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CSF Preparation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6" y="1019176"/>
            <a:ext cx="10372724" cy="5238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68050" y="5391150"/>
            <a:ext cx="962025" cy="857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ALLFTD Kit Request Module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562" y="2382253"/>
            <a:ext cx="6185836" cy="229402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endParaRPr lang="en-US" dirty="0" smtClean="0">
              <a:hlinkClick r:id="rId2"/>
            </a:endParaRPr>
          </a:p>
          <a:p>
            <a:pPr algn="ctr"/>
            <a:endParaRPr lang="en-US" dirty="0" smtClean="0">
              <a:hlinkClick r:id="rId2"/>
            </a:endParaRPr>
          </a:p>
          <a:p>
            <a:pPr algn="ctr"/>
            <a:r>
              <a:rPr lang="en-US" u="sng" dirty="0">
                <a:ln>
                  <a:solidFill>
                    <a:schemeClr val="accent1"/>
                  </a:solidFill>
                </a:ln>
                <a:hlinkClick r:id="rId3"/>
              </a:rPr>
              <a:t>http://</a:t>
            </a:r>
            <a:r>
              <a:rPr lang="en-US" u="sng" dirty="0" smtClean="0">
                <a:ln>
                  <a:solidFill>
                    <a:schemeClr val="accent1"/>
                  </a:solidFill>
                </a:ln>
                <a:hlinkClick r:id="rId3"/>
              </a:rPr>
              <a:t>kits.iu.edu/allftd</a:t>
            </a:r>
            <a:endParaRPr lang="en-US" u="sng" dirty="0" smtClean="0">
              <a:ln>
                <a:solidFill>
                  <a:schemeClr val="accent1"/>
                </a:solidFill>
              </a:ln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6422" y="165177"/>
            <a:ext cx="10974977" cy="6270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CSF Aliquots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46371" y="1171349"/>
            <a:ext cx="4855029" cy="46976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Can collect up to 17 aliquots (including the blue-cap residual)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Freeze vertically in a cryovial rack or 25-cell cryobox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 extra orange-cap cryovial will be provided without a label. This aliquot will be for local labs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Tutorial: </a:t>
            </a:r>
            <a:r>
              <a:rPr lang="en-US" sz="2800" dirty="0" smtClean="0">
                <a:hlinkClick r:id="rId2"/>
              </a:rPr>
              <a:t>https://www.ncrad.org/resource/allftd.html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7827"/>
          <a:stretch/>
        </p:blipFill>
        <p:spPr>
          <a:xfrm>
            <a:off x="226423" y="1040190"/>
            <a:ext cx="6119948" cy="48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Shipments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How to ship samples back to ncrad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07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Ambient Sample Shipment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55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100" dirty="0"/>
              <a:t>Sodium Heparin/PBMC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0000"/>
                </a:solidFill>
              </a:rPr>
              <a:t>Only Monday-Thursday collection and same day shipping. Plan ahead to schedule </a:t>
            </a:r>
            <a:r>
              <a:rPr lang="en-US" sz="4100" dirty="0" smtClean="0">
                <a:solidFill>
                  <a:srgbClr val="FF0000"/>
                </a:solidFill>
              </a:rPr>
              <a:t>UPS</a:t>
            </a:r>
            <a:endParaRPr lang="en-US" sz="41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0000"/>
                </a:solidFill>
              </a:rPr>
              <a:t>Samples must be received at NCRAD one day after collection.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0000"/>
                </a:solidFill>
              </a:rPr>
              <a:t>Do NOT draw or ship ambient samples on Friday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100" dirty="0"/>
              <a:t>Include copy of Biological Sample Shipment and Notification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97280" y="286603"/>
            <a:ext cx="10058400" cy="66589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Ambient Shipment Packaging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7020" r="9648" b="37396"/>
          <a:stretch/>
        </p:blipFill>
        <p:spPr bwMode="auto">
          <a:xfrm>
            <a:off x="261800" y="857729"/>
            <a:ext cx="2093595" cy="241342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49694" r="2601" b="4605"/>
          <a:stretch/>
        </p:blipFill>
        <p:spPr bwMode="auto">
          <a:xfrm>
            <a:off x="2732588" y="1376694"/>
            <a:ext cx="2708899" cy="189446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 r="2721" b="2209"/>
          <a:stretch/>
        </p:blipFill>
        <p:spPr bwMode="auto">
          <a:xfrm>
            <a:off x="5818680" y="1376694"/>
            <a:ext cx="2876551" cy="189446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260146" y="2166257"/>
            <a:ext cx="55245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325284" y="2166257"/>
            <a:ext cx="55245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318" y="3471048"/>
            <a:ext cx="10069568" cy="269026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Place the ambient PBMC tubes in the absorbent slots and biohazard bag.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Place the kit number label on the outside of the biohazard bag.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Place the bag inside the small shipping box, and then set the refrigerant pack on top of it.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Place small shipping box within a provided UPS Clinical Pak, seal, and follow instructions on XXX to create UPS </a:t>
            </a:r>
            <a:r>
              <a:rPr lang="en-US" dirty="0" err="1" smtClean="0"/>
              <a:t>airbill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Note: Gel packs must be put in freezer at minimum the night before shipping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8" b="7306"/>
          <a:stretch/>
        </p:blipFill>
        <p:spPr>
          <a:xfrm>
            <a:off x="9125658" y="1538600"/>
            <a:ext cx="2873764" cy="166747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8607603" y="2166257"/>
            <a:ext cx="55245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Frozen Batch Sample Shipment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All other samples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Plasma, Buffy Coat, Serum, </a:t>
            </a:r>
            <a:r>
              <a:rPr lang="en-US" sz="3200" dirty="0" smtClean="0"/>
              <a:t>RNA, </a:t>
            </a:r>
            <a:r>
              <a:rPr lang="en-US" sz="3200" dirty="0"/>
              <a:t>and CSF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Ship Monday-Wednesday Only</a:t>
            </a:r>
            <a:endParaRPr lang="en-US" sz="32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Hold packaged samples in a -80°C freezer until pickup.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Include copy of Biological Sample Shipment and Notification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Frozen Batch Sample Shipment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78" y="1846263"/>
            <a:ext cx="3705225" cy="4335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1" y="1846263"/>
            <a:ext cx="3703320" cy="4335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2416" y="2768616"/>
            <a:ext cx="10477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Blood kit number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07930" y="2765432"/>
            <a:ext cx="10477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CSF kit number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6225" y="5086171"/>
            <a:ext cx="147018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RNA tubes in bubble wrap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5751" y="3921351"/>
            <a:ext cx="10477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Blood samples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107930" y="3900813"/>
            <a:ext cx="10477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CSF samples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772603" y="5427702"/>
            <a:ext cx="238744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6672262" y="3088598"/>
            <a:ext cx="3435667" cy="2356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7367588" y="4104559"/>
            <a:ext cx="2740342" cy="2388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348741" y="4250948"/>
            <a:ext cx="627696" cy="191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348741" y="3228521"/>
            <a:ext cx="627696" cy="191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49828" y="-398462"/>
            <a:ext cx="10058400" cy="1449387"/>
          </a:xfrm>
        </p:spPr>
        <p:txBody>
          <a:bodyPr/>
          <a:lstStyle/>
          <a:p>
            <a:r>
              <a:rPr lang="en-US" b="1" dirty="0" smtClean="0"/>
              <a:t>Frozen Batch Sample Shipment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742" y="1193120"/>
            <a:ext cx="10776858" cy="50231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Batch </a:t>
            </a:r>
            <a:r>
              <a:rPr lang="en-US" sz="3200" dirty="0"/>
              <a:t>shipping should be performed quarterly </a:t>
            </a:r>
            <a:r>
              <a:rPr lang="en-US" sz="3200" dirty="0" smtClean="0"/>
              <a:t>or when 8 cryoboxes of samples have been collected</a:t>
            </a:r>
          </a:p>
          <a:p>
            <a:pPr lvl="4"/>
            <a:r>
              <a:rPr lang="en-US" sz="3200" b="1" dirty="0"/>
              <a:t>Example #1: </a:t>
            </a:r>
            <a:r>
              <a:rPr lang="en-US" sz="3200" dirty="0"/>
              <a:t>4 subjects with blood AND CSF collected (8 total cryoboxes for 4 subjects)</a:t>
            </a:r>
          </a:p>
          <a:p>
            <a:pPr lvl="4"/>
            <a:r>
              <a:rPr lang="en-US" sz="3200" b="1" dirty="0"/>
              <a:t>Example #2: </a:t>
            </a:r>
            <a:r>
              <a:rPr lang="en-US" sz="3200" dirty="0"/>
              <a:t>8 subjects with ONLY blood collected (8 total cryoboxes for 8 subjects)</a:t>
            </a:r>
          </a:p>
          <a:p>
            <a:pPr lvl="4"/>
            <a:r>
              <a:rPr lang="en-US" sz="3200" b="1" dirty="0"/>
              <a:t>Example #3: </a:t>
            </a:r>
            <a:r>
              <a:rPr lang="en-US" sz="3200" dirty="0"/>
              <a:t>2 subjects with blood AND CSF collected (4 total cryoboxes for 2 subjects) and 4 subjects with ONLY blood collected (4 total cryoboxes for 4 subjects)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*No more than 8 cryoboxes per batch frozen shipment*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4515" y="-485548"/>
            <a:ext cx="10058400" cy="1449387"/>
          </a:xfrm>
        </p:spPr>
        <p:txBody>
          <a:bodyPr/>
          <a:lstStyle/>
          <a:p>
            <a:r>
              <a:rPr lang="en-US" b="1" dirty="0" smtClean="0"/>
              <a:t>Frozen Batch Sample Shipment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867399" y="1294147"/>
            <a:ext cx="5845629" cy="457484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Place 2-3 inches of dry ice in the bottom of the Styrofoam shipping container, then insert the cryoboxes laying upright.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Fully cover the cryoboxes with about 2 inches of dry ice in the provided shipper.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Each Styrofoam shipper must contain about 45 </a:t>
            </a:r>
            <a:r>
              <a:rPr lang="en-US" sz="3200" dirty="0" err="1"/>
              <a:t>lbs</a:t>
            </a:r>
            <a:r>
              <a:rPr lang="en-US" sz="3200" dirty="0"/>
              <a:t> (20 kg) of dry ice.</a:t>
            </a:r>
          </a:p>
          <a:p>
            <a:endParaRPr lang="en-US" dirty="0"/>
          </a:p>
        </p:txBody>
      </p:sp>
      <p:pic>
        <p:nvPicPr>
          <p:cNvPr id="5" name="Picture 4" descr="C:\Users\drcmitch\AppData\Local\Temp\image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7" y="1294147"/>
            <a:ext cx="4889863" cy="43881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66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04925" y="-539251"/>
            <a:ext cx="10058400" cy="1449387"/>
          </a:xfrm>
        </p:spPr>
        <p:txBody>
          <a:bodyPr/>
          <a:lstStyle/>
          <a:p>
            <a:r>
              <a:rPr lang="en-US" b="1" dirty="0" smtClean="0"/>
              <a:t>Frozen Batch Sample Shipment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7766" y="1038130"/>
            <a:ext cx="7924800" cy="6858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Calibri" panose="020F0502020204030204" pitchFamily="34" charset="0"/>
              <a:buNone/>
            </a:pPr>
            <a:r>
              <a:rPr lang="en-US" sz="24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Class 9 Dry Ice label should not be covered with other stickers and must be completed or the shipping carrier will reject/return your package!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116" y="2416629"/>
            <a:ext cx="3848100" cy="384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680" y="4131129"/>
            <a:ext cx="116020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  <a:endParaRPr lang="en-US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9680" y="5302704"/>
            <a:ext cx="116020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name  &amp; address</a:t>
            </a:r>
            <a:endParaRPr lang="en-US" sz="16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4896" y="2416629"/>
            <a:ext cx="129071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Number of packages in shipment and dry ice in kg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3950" y="5208347"/>
            <a:ext cx="131260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Repository name  &amp; address</a:t>
            </a:r>
            <a:endParaRPr lang="en-US" sz="16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99164">
            <a:off x="3399075" y="4974538"/>
            <a:ext cx="514350" cy="280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359585" y="5577931"/>
            <a:ext cx="514350" cy="280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7446908" y="2914502"/>
            <a:ext cx="367988" cy="280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7446908" y="5483574"/>
            <a:ext cx="367988" cy="280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21211" y="3016704"/>
            <a:ext cx="1025696" cy="257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73935" y="5064579"/>
            <a:ext cx="889926" cy="418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73935" y="5483574"/>
            <a:ext cx="1242351" cy="650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16436" y="5483574"/>
            <a:ext cx="1130471" cy="650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00643" y="-395167"/>
            <a:ext cx="4286250" cy="1449387"/>
          </a:xfrm>
        </p:spPr>
        <p:txBody>
          <a:bodyPr/>
          <a:lstStyle/>
          <a:p>
            <a:r>
              <a:rPr lang="en-US" b="1" dirty="0" smtClean="0"/>
              <a:t>UPS System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9073" y="1460810"/>
            <a:ext cx="1015876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Log into the </a:t>
            </a:r>
            <a:r>
              <a:rPr lang="en-US" sz="3200" dirty="0" err="1"/>
              <a:t>ShipExec</a:t>
            </a:r>
            <a:r>
              <a:rPr lang="en-US" sz="3200" dirty="0"/>
              <a:t> Thin Client at </a:t>
            </a:r>
            <a:r>
              <a:rPr lang="en-US" sz="3200" dirty="0" smtClean="0"/>
              <a:t>kits.iu.edu/UPS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If </a:t>
            </a:r>
            <a:r>
              <a:rPr lang="en-US" sz="3200" dirty="0"/>
              <a:t>a new user or contact needs access, please reach out to your study contact for </a:t>
            </a:r>
            <a:r>
              <a:rPr lang="en-US" sz="3200" dirty="0" smtClean="0"/>
              <a:t>access</a:t>
            </a:r>
          </a:p>
          <a:p>
            <a:pPr lvl="1"/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Follow instructions on section 8.3 of ALLFTD Manual of Procedures to create your return </a:t>
            </a:r>
            <a:r>
              <a:rPr lang="en-US" sz="3200" dirty="0" err="1" smtClean="0"/>
              <a:t>airbill</a:t>
            </a:r>
            <a:r>
              <a:rPr lang="en-US" sz="3200" dirty="0" smtClean="0"/>
              <a:t> </a:t>
            </a:r>
            <a:r>
              <a:rPr lang="en-US" sz="3200" smtClean="0"/>
              <a:t>and schedule a UPS pickup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When to Order Kits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600" dirty="0" smtClean="0"/>
              <a:t>Each </a:t>
            </a:r>
            <a:r>
              <a:rPr lang="en-US" sz="3600" dirty="0"/>
              <a:t>site will be responsible for ordering kits (labels </a:t>
            </a:r>
            <a:r>
              <a:rPr lang="en-US" sz="3600" dirty="0" smtClean="0"/>
              <a:t> included</a:t>
            </a:r>
            <a:r>
              <a:rPr lang="en-US" sz="3600" dirty="0"/>
              <a:t>) and maintaining a supply on site for scheduled participants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600" dirty="0" smtClean="0"/>
              <a:t>Allow </a:t>
            </a:r>
            <a:r>
              <a:rPr lang="en-US" sz="3600" dirty="0"/>
              <a:t>a minimum of </a:t>
            </a:r>
            <a:r>
              <a:rPr lang="en-US" sz="3600" b="1" dirty="0"/>
              <a:t>2 weeks </a:t>
            </a:r>
            <a:r>
              <a:rPr lang="en-US" sz="3600" dirty="0"/>
              <a:t>for your order to be </a:t>
            </a:r>
            <a:r>
              <a:rPr lang="en-US" sz="3600" dirty="0" smtClean="0"/>
              <a:t>  processed </a:t>
            </a:r>
            <a:r>
              <a:rPr lang="en-US" sz="3600" dirty="0"/>
              <a:t>and delivered.</a:t>
            </a:r>
          </a:p>
          <a:p>
            <a:pPr marL="231775" indent="-231775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00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/>
          <a:lstStyle/>
          <a:p>
            <a:pPr algn="ctr"/>
            <a:r>
              <a:rPr lang="en-US" b="1" dirty="0" smtClean="0"/>
              <a:t>NCRAD Website – ALLFTD Page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0" y="2247901"/>
            <a:ext cx="4937760" cy="230505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 smtClean="0">
                <a:hlinkClick r:id="rId2"/>
              </a:rPr>
              <a:t>https://www.ncrad.org/resource/allftd.html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2392458"/>
            <a:ext cx="4741545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Specimen collection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Link to kit request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Sample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MOP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Training Slides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767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59" y="286603"/>
            <a:ext cx="12003237" cy="1450757"/>
          </a:xfrm>
        </p:spPr>
        <p:txBody>
          <a:bodyPr/>
          <a:lstStyle/>
          <a:p>
            <a:pPr algn="ctr"/>
            <a:r>
              <a:rPr lang="en-US" b="1" dirty="0" smtClean="0"/>
              <a:t>NCRAD Website – Helpful Pages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59" y="2038796"/>
            <a:ext cx="5956281" cy="3262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5209" r="36265"/>
          <a:stretch/>
        </p:blipFill>
        <p:spPr>
          <a:xfrm>
            <a:off x="6126480" y="2038798"/>
            <a:ext cx="5955516" cy="3262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189355" y="5605467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https://ncrad.org/holiday_closures.html</a:t>
            </a:r>
            <a:endParaRPr lang="en-US" dirty="0"/>
          </a:p>
          <a:p>
            <a:pPr algn="ctr"/>
            <a:r>
              <a:rPr lang="en-US" dirty="0">
                <a:hlinkClick r:id="rId5"/>
              </a:rPr>
              <a:t>https://ncrad.org/friday_blood_draws.html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3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ALLFTD Contact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1179" y="1845734"/>
            <a:ext cx="436345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/>
              <a:t>General </a:t>
            </a:r>
            <a:r>
              <a:rPr lang="en-US" sz="2200" u="sng" dirty="0" smtClean="0"/>
              <a:t>Information</a:t>
            </a:r>
            <a:endParaRPr lang="en-US" sz="2200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Phone: 1-800-526-2839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E-mail: </a:t>
            </a:r>
            <a:r>
              <a:rPr lang="en-US" sz="2200" dirty="0">
                <a:hlinkClick r:id="rId2"/>
              </a:rPr>
              <a:t>alzstudy@iu.edu</a:t>
            </a:r>
            <a:r>
              <a:rPr lang="en-US" sz="2200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39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 smtClean="0"/>
              <a:t>Justin Delay– ALLFTD Study Coordinator</a:t>
            </a:r>
            <a:endParaRPr lang="en-US" sz="22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E-mail</a:t>
            </a:r>
            <a:r>
              <a:rPr lang="en-US" sz="2200" dirty="0"/>
              <a:t>: </a:t>
            </a:r>
            <a:r>
              <a:rPr lang="en-US" sz="2200" dirty="0" smtClean="0">
                <a:hlinkClick r:id="rId3"/>
              </a:rPr>
              <a:t>jndelay@iu.edu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u="sng" dirty="0" smtClean="0"/>
              <a:t>Ariel Quickery – Specialist (Kits)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E-mail</a:t>
            </a:r>
            <a:r>
              <a:rPr lang="en-US" sz="2200" dirty="0"/>
              <a:t>: </a:t>
            </a:r>
            <a:r>
              <a:rPr lang="en-US" sz="2200" dirty="0" smtClean="0">
                <a:hlinkClick r:id="rId4"/>
              </a:rPr>
              <a:t>aquicker@iu.edu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u="sng" dirty="0" smtClean="0"/>
              <a:t>Erica Lindsey– Specialist (Data)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E-mail</a:t>
            </a:r>
            <a:r>
              <a:rPr lang="en-US" sz="2200" dirty="0"/>
              <a:t>: </a:t>
            </a:r>
            <a:r>
              <a:rPr lang="en-US" sz="2200" dirty="0" smtClean="0">
                <a:hlinkClick r:id="rId5"/>
              </a:rPr>
              <a:t>lindsey2@iu.edu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u="sng" dirty="0"/>
          </a:p>
          <a:p>
            <a:pPr marL="0" indent="0">
              <a:buNone/>
            </a:pPr>
            <a:endParaRPr lang="en-US" sz="3000" u="sng" dirty="0" smtClean="0"/>
          </a:p>
          <a:p>
            <a:pPr marL="0" indent="0">
              <a:buNone/>
            </a:pPr>
            <a:endParaRPr lang="en-US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09811" y="1845734"/>
            <a:ext cx="33337" cy="4131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thumbs.dreamstime.com/z/contact-us-sign-concept-illustration-design-over-white-3289487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7373" r="2831" b="9461"/>
          <a:stretch/>
        </p:blipFill>
        <p:spPr bwMode="auto">
          <a:xfrm>
            <a:off x="1211179" y="3416968"/>
            <a:ext cx="3312695" cy="245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9725" y="1023938"/>
            <a:ext cx="6823075" cy="50720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9725" y="175982"/>
            <a:ext cx="11362418" cy="736600"/>
          </a:xfrm>
        </p:spPr>
        <p:txBody>
          <a:bodyPr/>
          <a:lstStyle/>
          <a:p>
            <a:pPr algn="ctr"/>
            <a:r>
              <a:rPr lang="en-US" b="1" dirty="0" smtClean="0"/>
              <a:t>ALLFTD Kit Request Module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86817" y="912582"/>
            <a:ext cx="4315326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Choose your site from the drop-down list.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The coordinator name and contact information will appear.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Verify that this information is accurate, or correct it if necessary.</a:t>
            </a:r>
          </a:p>
          <a:p>
            <a:pPr>
              <a:buClr>
                <a:schemeClr val="accent1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26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5" y="56147"/>
            <a:ext cx="5151198" cy="6220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86307" y="153928"/>
            <a:ext cx="5739636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Indicate the quantity needed of each kit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Once </a:t>
            </a:r>
            <a:r>
              <a:rPr lang="en-US" sz="2800" dirty="0"/>
              <a:t>selected, kit components of the chosen kit will appear at the bottom of the screen (Pictured)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Click </a:t>
            </a:r>
            <a:r>
              <a:rPr lang="en-US" sz="2800" dirty="0"/>
              <a:t>“Submit” to turn in your request.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IU staff will notify you that your request has been received and address any issues.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**</a:t>
            </a:r>
            <a:r>
              <a:rPr lang="en-US" sz="2800" dirty="0"/>
              <a:t>Note: You can order more than one type of kit in a single kit request**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3922295" y="401053"/>
            <a:ext cx="1964012" cy="232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588627">
            <a:off x="2469436" y="4225098"/>
            <a:ext cx="4347966" cy="343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-519113"/>
            <a:ext cx="10058400" cy="1450976"/>
          </a:xfrm>
        </p:spPr>
        <p:txBody>
          <a:bodyPr/>
          <a:lstStyle/>
          <a:p>
            <a:r>
              <a:rPr lang="en-US" b="1" dirty="0" smtClean="0"/>
              <a:t>Redraw/Take-Home Kits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6771" y="1106035"/>
            <a:ext cx="10863944" cy="4946423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Redraw may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/>
              <a:t>EDTA tube, or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 smtClean="0"/>
              <a:t>2 x Sodium Heparin tubes</a:t>
            </a:r>
          </a:p>
          <a:p>
            <a:pPr marL="201168" lvl="1" indent="0">
              <a:buNone/>
            </a:pPr>
            <a:endParaRPr lang="en-US" dirty="0" smtClean="0"/>
          </a:p>
          <a:p>
            <a:r>
              <a:rPr lang="en-US" sz="3600" b="1" dirty="0" smtClean="0"/>
              <a:t>Sample redraw may occur in one of two ways: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 smtClean="0"/>
              <a:t>Subject </a:t>
            </a:r>
            <a:r>
              <a:rPr lang="en-US" sz="3500" dirty="0"/>
              <a:t>travels to site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500" dirty="0"/>
              <a:t>Site staff sends participant kit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000" dirty="0"/>
              <a:t>Drawn with local physician </a:t>
            </a:r>
          </a:p>
          <a:p>
            <a:pPr marL="855663" lvl="3" indent="-288925">
              <a:buFont typeface="Wingdings" panose="05000000000000000000" pitchFamily="2" charset="2"/>
              <a:buChar char="Ø"/>
            </a:pPr>
            <a:r>
              <a:rPr lang="en-US" sz="3000" dirty="0"/>
              <a:t>Cost of draw should be covered by </a:t>
            </a:r>
            <a:r>
              <a:rPr lang="en-US" sz="3000" dirty="0" smtClean="0"/>
              <a:t>ALLFTD </a:t>
            </a:r>
            <a:r>
              <a:rPr lang="en-US" sz="3000" dirty="0"/>
              <a:t>site by direct payment to physician OR reimbursement to participant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Redraw/Take-Home Kits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05709"/>
            <a:ext cx="4937760" cy="73628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DNA </a:t>
            </a:r>
            <a:r>
              <a:rPr lang="en-US" sz="2400" b="1" dirty="0" smtClean="0"/>
              <a:t>Redraw/Take-Home Kit</a:t>
            </a:r>
            <a:endParaRPr lang="en-US" sz="2400" b="1" dirty="0"/>
          </a:p>
          <a:p>
            <a:pPr algn="ctr"/>
            <a:r>
              <a:rPr lang="en-US" dirty="0" smtClean="0"/>
              <a:t>(1 EDTA Tube)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2005709"/>
            <a:ext cx="4937760" cy="73628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PBMC REDRAW/TAKE-HOME KIT</a:t>
            </a:r>
          </a:p>
          <a:p>
            <a:pPr algn="ctr"/>
            <a:r>
              <a:rPr lang="en-US" dirty="0" smtClean="0"/>
              <a:t>(2 PBMC Tubes)</a:t>
            </a:r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56" y="2850682"/>
            <a:ext cx="3237807" cy="2988425"/>
          </a:xfr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b="4167"/>
          <a:stretch/>
        </p:blipFill>
        <p:spPr>
          <a:xfrm rot="16200000">
            <a:off x="7200900" y="2583983"/>
            <a:ext cx="2971800" cy="3505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20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RAD">
  <a:themeElements>
    <a:clrScheme name="NCRAD">
      <a:dk1>
        <a:srgbClr val="000000"/>
      </a:dk1>
      <a:lt1>
        <a:sysClr val="window" lastClr="FFFFFF"/>
      </a:lt1>
      <a:dk2>
        <a:srgbClr val="4EA8A5"/>
      </a:dk2>
      <a:lt2>
        <a:srgbClr val="93BE62"/>
      </a:lt2>
      <a:accent1>
        <a:srgbClr val="9D6CAF"/>
      </a:accent1>
      <a:accent2>
        <a:srgbClr val="4EA8A5"/>
      </a:accent2>
      <a:accent3>
        <a:srgbClr val="93BE62"/>
      </a:accent3>
      <a:accent4>
        <a:srgbClr val="BB99C7"/>
      </a:accent4>
      <a:accent5>
        <a:srgbClr val="8FCBCA"/>
      </a:accent5>
      <a:accent6>
        <a:srgbClr val="B5D395"/>
      </a:accent6>
      <a:hlink>
        <a:srgbClr val="2998E3"/>
      </a:hlink>
      <a:folHlink>
        <a:srgbClr val="8C8C8C"/>
      </a:folHlink>
    </a:clrScheme>
    <a:fontScheme name="Custom 1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AD" id="{130F771E-01FE-4433-B938-A7ECD5030A4E}" vid="{59C87B4B-5915-4C63-96F0-1E5017F29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NCRAD Slide Template</Template>
  <TotalTime>24068</TotalTime>
  <Words>1648</Words>
  <Application>Microsoft Office PowerPoint</Application>
  <PresentationFormat>Widescreen</PresentationFormat>
  <Paragraphs>284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Georgia</vt:lpstr>
      <vt:lpstr>PMingLiU</vt:lpstr>
      <vt:lpstr>Times New Roman</vt:lpstr>
      <vt:lpstr>Verdana</vt:lpstr>
      <vt:lpstr>Wingdings</vt:lpstr>
      <vt:lpstr>NCRAD</vt:lpstr>
      <vt:lpstr>PowerPoint Presentation</vt:lpstr>
      <vt:lpstr>Training Overview</vt:lpstr>
      <vt:lpstr>ALLFTD Study Specimens</vt:lpstr>
      <vt:lpstr>ALLFTD Kit Request Module</vt:lpstr>
      <vt:lpstr>When to Order Kits</vt:lpstr>
      <vt:lpstr>ALLFTD Kit Request Module</vt:lpstr>
      <vt:lpstr>PowerPoint Presentation</vt:lpstr>
      <vt:lpstr>Redraw/Take-Home Kits</vt:lpstr>
      <vt:lpstr>Redraw/Take-Home Kits</vt:lpstr>
      <vt:lpstr>Specimen Labels</vt:lpstr>
      <vt:lpstr>Three Label Types</vt:lpstr>
      <vt:lpstr>Kit Number Labels</vt:lpstr>
      <vt:lpstr>Site and RAVE ID Label</vt:lpstr>
      <vt:lpstr>Collection Tubes - Blood</vt:lpstr>
      <vt:lpstr>Collection Tubes - Blood</vt:lpstr>
      <vt:lpstr>Aliquot Tube Labels</vt:lpstr>
      <vt:lpstr>Labeling Biologic Samples</vt:lpstr>
      <vt:lpstr>Aliquot Tube Labels</vt:lpstr>
      <vt:lpstr>Biological Sample and Shipment Notification Forms</vt:lpstr>
      <vt:lpstr>PowerPoint Presentation</vt:lpstr>
      <vt:lpstr>PowerPoint Presentation</vt:lpstr>
      <vt:lpstr>PowerPoint Presentation</vt:lpstr>
      <vt:lpstr>PowerPoint Presentation</vt:lpstr>
      <vt:lpstr>Biological Sample and Shipment Notification Forms</vt:lpstr>
      <vt:lpstr>Handling/Processing Study Specimens</vt:lpstr>
      <vt:lpstr>Blood Draw Order</vt:lpstr>
      <vt:lpstr>Cryovial Cap Colors</vt:lpstr>
      <vt:lpstr>Plasma Collection</vt:lpstr>
      <vt:lpstr>Buffy Coat Collection</vt:lpstr>
      <vt:lpstr>Plasma and Buffy Coat Preparation</vt:lpstr>
      <vt:lpstr>PBMC Collection</vt:lpstr>
      <vt:lpstr>PowerPoint Presentation</vt:lpstr>
      <vt:lpstr>Serum Collection</vt:lpstr>
      <vt:lpstr>PowerPoint Presentation</vt:lpstr>
      <vt:lpstr>RNA Collection</vt:lpstr>
      <vt:lpstr>PowerPoint Presentation</vt:lpstr>
      <vt:lpstr>CSF Collection and Processing</vt:lpstr>
      <vt:lpstr>Pre-Ice CSF Cryovials</vt:lpstr>
      <vt:lpstr>PowerPoint Presentation</vt:lpstr>
      <vt:lpstr>CSF Aliquots </vt:lpstr>
      <vt:lpstr>Sample Shipments</vt:lpstr>
      <vt:lpstr>Ambient Sample Shipment</vt:lpstr>
      <vt:lpstr>PowerPoint Presentation</vt:lpstr>
      <vt:lpstr>Frozen Batch Sample Shipment</vt:lpstr>
      <vt:lpstr>Frozen Batch Sample Shipment</vt:lpstr>
      <vt:lpstr>Frozen Batch Sample Shipment</vt:lpstr>
      <vt:lpstr>Frozen Batch Sample Shipment</vt:lpstr>
      <vt:lpstr>Frozen Batch Sample Shipment</vt:lpstr>
      <vt:lpstr>UPS System</vt:lpstr>
      <vt:lpstr>NCRAD Website – ALLFTD Page</vt:lpstr>
      <vt:lpstr>NCRAD Website – Helpful Pages</vt:lpstr>
      <vt:lpstr>ALLFTD Contact Information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Lagone, Emma C.</dc:creator>
  <cp:lastModifiedBy>Delay, Justin Nicholas</cp:lastModifiedBy>
  <cp:revision>121</cp:revision>
  <dcterms:created xsi:type="dcterms:W3CDTF">2019-10-07T13:47:35Z</dcterms:created>
  <dcterms:modified xsi:type="dcterms:W3CDTF">2021-07-15T17:07:23Z</dcterms:modified>
</cp:coreProperties>
</file>